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9" r:id="rId9"/>
    <p:sldId id="265" r:id="rId10"/>
    <p:sldId id="270" r:id="rId11"/>
    <p:sldId id="272" r:id="rId12"/>
    <p:sldId id="273" r:id="rId13"/>
    <p:sldId id="264" r:id="rId14"/>
    <p:sldId id="271" r:id="rId15"/>
    <p:sldId id="268" r:id="rId16"/>
    <p:sldId id="266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5"/>
    <p:restoredTop sz="95890"/>
  </p:normalViewPr>
  <p:slideViewPr>
    <p:cSldViewPr snapToGrid="0">
      <p:cViewPr varScale="1">
        <p:scale>
          <a:sx n="114" d="100"/>
          <a:sy n="114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A757-7B5A-A041-EFEF-0274188FE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F2CF0-CF90-A93D-BC5B-C5F42230A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970F-7E1C-9F57-DB03-E07F519B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A783-DBFF-80DE-1DBE-967C9AF7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A14C-F561-BD80-7959-3BD53980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CC98-5108-08E4-082E-FE47E4C6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9500D-3E90-7691-6FEA-25DFA46EA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E2D4-684A-E45C-1B0A-6E73FE5B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F487-8004-D756-BFF7-895B65E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923B-EA11-27B3-F221-25493B2A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9FA87-18C6-2944-4D20-A250C7B26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745D6-E5A8-C61C-2D0F-D0CA3F85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EED5-7308-E14F-3280-A3AB6EB1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6972-7D7C-F24C-F3AE-FC86C97C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BB61-EBCE-6DEF-17B6-495C8F24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6A72-9772-6A5C-6860-5B99089B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3A5C-6185-2500-A709-F39DB7A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856B-3EBE-A658-D7E2-ACF1200A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6124-68DD-9C65-7058-27B21EC7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88DC-FF2E-B51D-62F5-56F090C9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448A-98CC-2711-6BBA-B65B8C14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819D-86E8-70E8-F57F-A18C6757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39537-AC6B-D541-24EE-45D446A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564C-F7D3-DDA4-7D31-D26B79E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9131-E383-2F47-6171-F26BEDD1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0B6-3A01-5005-048D-EAECB160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4D66-B5A3-7EE1-9458-81E55C5B3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F72-24CA-ACE7-E625-CEE25677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4EA1-20BE-E9FC-07F3-FFEC6B32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AAC6-8B94-40FD-49AA-317D5CA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18802-1366-FACF-5FC8-DD1421E5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A4FA-5BC3-FD58-966F-3A39E5BA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3260-4796-2EC0-91EA-B583ED2C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F406-CCEF-E9E4-4B94-455E3684C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149-71A1-C4B0-DE82-CFD41C757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9734B-69B4-4BB3-0F07-AB2913454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279AE-0A45-E03C-56E3-E28C1A82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1FF45-C6E0-677C-6A5F-EA7359DD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780ED-B84D-17ED-A674-C31AFFDF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75DD-4C11-29F8-4B28-B2553B0C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3A216-17BE-CDB6-4913-75095C1B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5BE1-B430-ADFE-2412-DDF25581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5322-80F5-0E16-F712-17C46CA7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1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89BB1-5EE6-9778-3D9B-4008D7D6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CACB-6E06-1A04-8682-4CF5BB54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643B2-A3D8-86AA-9ABE-ACA3E850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D89C-80A4-8A82-C995-B03B84FC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ADEC-6FE6-B35D-C516-451D7BE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5BF30-4102-AC46-740C-927B0AB0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F892-A542-D58E-A2C7-B08C83EC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EEF1-B499-CF8D-B286-AB0D126C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FD5CA-0BBB-418C-1521-43243B3A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AD0F-B2DE-9F66-E7C8-87E46B9C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C3CEA-BC0B-54AC-6086-72C165994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9FD5-C9FE-4B98-ADF1-9EA43A985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8DA12-AA74-4D0D-38A7-5595C094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BFAC1-A5D3-AD07-2788-75D0EB50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F6F9C-FAB1-2790-EDAF-06786E3B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EFAD-9489-94DD-A1F9-F603DCE6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0C29-24AC-D0E8-2FA8-2DA1A43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9194-B615-DCE7-E7FB-33DDD7A94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7980-642B-BD44-BED6-B39B7EFCE3CC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B006-1216-AF04-FFD8-1F3FCFFEE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D3E1-6E45-A71C-226A-11CF988D8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B026ED-8E6A-4A50-F721-A94ED70F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2" y="286399"/>
            <a:ext cx="4585101" cy="3280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024B3-CDFC-0187-D45D-4E30F3849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102" y="1035566"/>
            <a:ext cx="4765325" cy="458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281623" y="286399"/>
            <a:ext cx="182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Crassostrea gigas</a:t>
            </a:r>
          </a:p>
          <a:p>
            <a:r>
              <a:rPr lang="en-US" dirty="0"/>
              <a:t>SNP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17DFA-4C54-FB30-6874-91734573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2" y="5275869"/>
            <a:ext cx="6508331" cy="14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4883155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69.9%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410435" y="747173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AEB06-252B-B986-FFAD-708FAA70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576" y="1300141"/>
            <a:ext cx="3288801" cy="35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F708E-B445-5790-4501-E631A5EAE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71" b="25647"/>
          <a:stretch/>
        </p:blipFill>
        <p:spPr>
          <a:xfrm>
            <a:off x="1292163" y="1067977"/>
            <a:ext cx="4340100" cy="2665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710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Acanthogobius</a:t>
            </a:r>
            <a:r>
              <a:rPr lang="en-US" i="1" dirty="0"/>
              <a:t> </a:t>
            </a:r>
            <a:r>
              <a:rPr lang="en-US" i="1" dirty="0" err="1"/>
              <a:t>flavimanus</a:t>
            </a:r>
            <a:r>
              <a:rPr lang="en-US" i="1" dirty="0"/>
              <a:t> </a:t>
            </a:r>
          </a:p>
          <a:p>
            <a:r>
              <a:rPr lang="en-US" dirty="0"/>
              <a:t>Yellowfin goby - Chordate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56.3%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Hirase</a:t>
            </a:r>
            <a:r>
              <a:rPr lang="en-US" dirty="0"/>
              <a:t> et al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F8217-D3D2-F47E-08AE-F82BA51F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708" y="796235"/>
            <a:ext cx="5972223" cy="25595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2B3532-5BF4-B105-9E4E-D0B6E8814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40" y="4460530"/>
            <a:ext cx="1930400" cy="20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4C752-673C-E861-6D95-9E8631A91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40" y="327909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567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>
                <a:effectLst/>
                <a:latin typeface="LslrbwSTIX"/>
              </a:rPr>
              <a:t>Hemigrapsus</a:t>
            </a:r>
            <a:r>
              <a:rPr lang="en-US" sz="1800" i="1" dirty="0">
                <a:effectLst/>
                <a:latin typeface="LslrbwSTIX"/>
              </a:rPr>
              <a:t> </a:t>
            </a:r>
            <a:r>
              <a:rPr lang="en-US" sz="1800" i="1" dirty="0" err="1">
                <a:effectLst/>
                <a:latin typeface="LslrbwSTIX"/>
              </a:rPr>
              <a:t>sanguineus</a:t>
            </a:r>
            <a:r>
              <a:rPr lang="en-US" sz="1800" i="1" dirty="0">
                <a:effectLst/>
                <a:latin typeface="LslrbwSTIX"/>
              </a:rPr>
              <a:t> </a:t>
            </a:r>
          </a:p>
          <a:p>
            <a:r>
              <a:rPr lang="en-US" dirty="0">
                <a:latin typeface="LslrbwSTIX"/>
              </a:rPr>
              <a:t>Asian </a:t>
            </a:r>
            <a:r>
              <a:rPr lang="en-US" dirty="0" err="1">
                <a:latin typeface="LslrbwSTIX"/>
              </a:rPr>
              <a:t>shorecrab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49.8%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Blakeslee et al 2017 + GenBank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813C85-1171-DE9B-CB62-2012C2B2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37" y="1170860"/>
            <a:ext cx="6819494" cy="3384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52FFDF-D410-6405-FA69-9961D7EC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99" y="4511330"/>
            <a:ext cx="2019300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CAFB9-7609-9F1D-1516-63AC9FD8E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490" y="3952712"/>
            <a:ext cx="2984078" cy="2984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F2D464-271C-F6E8-EA3A-385503494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17" y="-161692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9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3049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>
                <a:effectLst/>
                <a:latin typeface="LslrbwSTIX"/>
              </a:rPr>
              <a:t>Hemigrapsus</a:t>
            </a:r>
            <a:r>
              <a:rPr lang="en-US" sz="1800" i="1" dirty="0">
                <a:effectLst/>
                <a:latin typeface="LslrbwSTIX"/>
              </a:rPr>
              <a:t> </a:t>
            </a:r>
            <a:r>
              <a:rPr lang="en-US" sz="1800" i="1" dirty="0" err="1">
                <a:effectLst/>
                <a:latin typeface="LslrbwSTIX"/>
              </a:rPr>
              <a:t>takanoi</a:t>
            </a:r>
            <a:endParaRPr lang="en-US" sz="1800" i="1" dirty="0">
              <a:effectLst/>
              <a:latin typeface="LslrbwSTIX"/>
            </a:endParaRPr>
          </a:p>
          <a:p>
            <a:r>
              <a:rPr lang="en-US" dirty="0">
                <a:latin typeface="LslrbwSTIX"/>
              </a:rPr>
              <a:t>Asian brush-clawed </a:t>
            </a:r>
            <a:r>
              <a:rPr lang="en-US" dirty="0" err="1">
                <a:latin typeface="LslrbwSTIX"/>
              </a:rPr>
              <a:t>shorecrab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46.1%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Mukino</a:t>
            </a:r>
            <a:r>
              <a:rPr lang="en-US" dirty="0"/>
              <a:t> et al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562BA-850E-2FB8-1CA9-0DC769940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89" b="23475"/>
          <a:stretch/>
        </p:blipFill>
        <p:spPr>
          <a:xfrm>
            <a:off x="709437" y="1143375"/>
            <a:ext cx="4572000" cy="2865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0400A9-748C-F233-5C5E-ADC1B28A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94" y="959004"/>
            <a:ext cx="5461213" cy="52968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91AAA4-4C64-82E4-C6B6-1AC766AF0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34"/>
          <a:stretch/>
        </p:blipFill>
        <p:spPr>
          <a:xfrm>
            <a:off x="553069" y="4447830"/>
            <a:ext cx="4127500" cy="195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84EE0E-CE5A-60C5-779B-6B8366C3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" y="0"/>
            <a:ext cx="5341804" cy="38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EEFE6-3614-15B1-DF00-E29D9EC52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135" y="3822400"/>
            <a:ext cx="2425561" cy="2885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86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Ulva </a:t>
            </a:r>
            <a:r>
              <a:rPr lang="en-US" i="1" dirty="0" err="1"/>
              <a:t>pertusa</a:t>
            </a:r>
            <a:endParaRPr lang="en-US" i="1" dirty="0"/>
          </a:p>
          <a:p>
            <a:r>
              <a:rPr lang="en-US" dirty="0"/>
              <a:t>Chloroplast and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1" y="3901913"/>
            <a:ext cx="500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output = cross validation accuracy 48.4%</a:t>
            </a:r>
            <a:r>
              <a:rPr lang="en-US" dirty="0">
                <a:sym typeface="Wingdings" pitchFamily="2" charset="2"/>
              </a:rPr>
              <a:t> LOW. </a:t>
            </a:r>
            <a:r>
              <a:rPr lang="en-US" dirty="0"/>
              <a:t>this may explain why NZ in data and ML differ.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FF6FBA8E-7464-F413-2384-C6322B83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88" y="149904"/>
            <a:ext cx="4983812" cy="4925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B99545-CC7A-4FA1-C7BB-71FAC619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34" y="4627756"/>
            <a:ext cx="4172200" cy="19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6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</p:spTree>
    <p:extLst>
      <p:ext uri="{BB962C8B-B14F-4D97-AF65-F5344CB8AC3E}">
        <p14:creationId xmlns:p14="http://schemas.microsoft.com/office/powerpoint/2010/main" val="192199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E572-D111-4715-189A-A10B7119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C3D2-5F14-C8FD-319C-CFA989148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F1BDD-1698-6F10-B0E0-20E85286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21" y="3039345"/>
            <a:ext cx="3586041" cy="3668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BC18E-2551-82F5-B5AF-93B6CF32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5" y="167269"/>
            <a:ext cx="4908905" cy="3512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625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 err="1"/>
              <a:t>Usat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93.0%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Krueger-Hadfield et al 2017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B631D-82E0-6758-824D-4B9777F3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749" y="0"/>
            <a:ext cx="4240251" cy="6088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ED020-DB54-9212-DD44-8BBADC84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53" y="4612596"/>
            <a:ext cx="4106269" cy="18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8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8C125-FC86-84E3-9790-6C50ABA35287}"/>
              </a:ext>
            </a:extLst>
          </p:cNvPr>
          <p:cNvSpPr txBox="1"/>
          <p:nvPr/>
        </p:nvSpPr>
        <p:spPr>
          <a:xfrm>
            <a:off x="713678" y="200722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 with no Miyagi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EB0ED-94C8-0B10-A5BD-13EAA9F8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3" y="511020"/>
            <a:ext cx="4695592" cy="3130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0C4B5-EF9B-4039-F52A-6F1262EC1152}"/>
              </a:ext>
            </a:extLst>
          </p:cNvPr>
          <p:cNvSpPr txBox="1"/>
          <p:nvPr/>
        </p:nvSpPr>
        <p:spPr>
          <a:xfrm>
            <a:off x="349608" y="649662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Kogishi</a:t>
            </a:r>
            <a:r>
              <a:rPr lang="en-US" dirty="0"/>
              <a:t> et al. - 2010 - </a:t>
            </a:r>
            <a:r>
              <a:rPr lang="en-US" dirty="0" err="1"/>
              <a:t>Cutleria</a:t>
            </a:r>
            <a:r>
              <a:rPr lang="en-US" dirty="0"/>
              <a:t> cylindrica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305E9-DA5D-5CFB-4576-BF5F0E4D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" y="3641414"/>
            <a:ext cx="4787126" cy="319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F114B-9386-D4A9-6B16-530D8373760F}"/>
              </a:ext>
            </a:extLst>
          </p:cNvPr>
          <p:cNvSpPr txBox="1"/>
          <p:nvPr/>
        </p:nvSpPr>
        <p:spPr>
          <a:xfrm>
            <a:off x="488997" y="3753881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Cam et al 2020</a:t>
            </a:r>
          </a:p>
          <a:p>
            <a:r>
              <a:rPr lang="en-US" dirty="0"/>
              <a:t>Sargassum </a:t>
            </a:r>
            <a:r>
              <a:rPr lang="en-US" dirty="0" err="1"/>
              <a:t>muticum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72242F-048B-FA12-6B11-F71BB32B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35" y="814039"/>
            <a:ext cx="4147836" cy="2829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80680" y="113177"/>
            <a:ext cx="2625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Gracilaria</a:t>
            </a:r>
            <a:r>
              <a:rPr lang="en-US" i="1" dirty="0"/>
              <a:t> </a:t>
            </a:r>
            <a:r>
              <a:rPr lang="en-US" i="1" dirty="0" err="1"/>
              <a:t>vermiculophylla</a:t>
            </a:r>
            <a:endParaRPr lang="en-US" i="1" dirty="0"/>
          </a:p>
          <a:p>
            <a:r>
              <a:rPr lang="en-US" dirty="0"/>
              <a:t>Alga</a:t>
            </a:r>
          </a:p>
          <a:p>
            <a:r>
              <a:rPr lang="en-US" dirty="0"/>
              <a:t>SNP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45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100.0%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Flanagan et al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9763A-9310-9924-E92E-FD0F2EAB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238" y="167270"/>
            <a:ext cx="4133761" cy="3869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D5830-5322-B668-D497-42CFF033B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37" y="3429000"/>
            <a:ext cx="3087959" cy="3174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4D97E3-4139-A4AE-D6B5-BC4B2EA04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19" y="4529357"/>
            <a:ext cx="43561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775E61-F8AE-576B-A717-24ADB6D5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41" y="686504"/>
            <a:ext cx="3878846" cy="2775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47FC1D-9C45-C10F-093A-3075F78AA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4" y="3462066"/>
            <a:ext cx="2904492" cy="3165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189572" y="103991"/>
            <a:ext cx="3086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endParaRPr lang="en-US" i="1" dirty="0"/>
          </a:p>
          <a:p>
            <a:r>
              <a:rPr lang="en-US" dirty="0"/>
              <a:t>Japanese False </a:t>
            </a:r>
            <a:r>
              <a:rPr lang="en-US" dirty="0" err="1"/>
              <a:t>Cerith</a:t>
            </a:r>
            <a:r>
              <a:rPr lang="en-US" dirty="0"/>
              <a:t> - </a:t>
            </a:r>
            <a:r>
              <a:rPr lang="en-US" dirty="0" err="1"/>
              <a:t>mollusc</a:t>
            </a:r>
            <a:endParaRPr lang="en-US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85.3%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F411-A4A6-EE57-88B1-BD6547CD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68" y="821876"/>
            <a:ext cx="4610660" cy="379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4F484-25A4-A48E-0969-570D9DB7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3" y="4087809"/>
            <a:ext cx="356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255F04-7C50-C8B7-3200-559847B7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18" y="552289"/>
            <a:ext cx="3902279" cy="2792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B0585-3289-2B55-129C-C754E7C6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18" y="3462453"/>
            <a:ext cx="2832896" cy="3184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68.0%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40ABF-5E2F-B18F-3BC7-29411036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3" y="4493347"/>
            <a:ext cx="3479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C5D44-269A-0558-6626-C8A698E4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51" y="821876"/>
            <a:ext cx="5003277" cy="2921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345DD1-C92E-24A3-0A7C-8BAF92A0E542}"/>
              </a:ext>
            </a:extLst>
          </p:cNvPr>
          <p:cNvSpPr txBox="1"/>
          <p:nvPr/>
        </p:nvSpPr>
        <p:spPr>
          <a:xfrm>
            <a:off x="114133" y="28008"/>
            <a:ext cx="31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Cercaria </a:t>
            </a:r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dirty="0"/>
              <a:t>HL1</a:t>
            </a:r>
            <a:endParaRPr lang="en-US" i="1" dirty="0"/>
          </a:p>
          <a:p>
            <a:r>
              <a:rPr lang="en-US" dirty="0"/>
              <a:t>Trematode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0305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D397CC-6F6D-5505-A745-E9FC2DD4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3" y="859005"/>
            <a:ext cx="4252463" cy="30429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5B448-09B1-34F9-3548-BDB8C079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81" y="4020194"/>
            <a:ext cx="2577638" cy="2787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114133" y="28008"/>
            <a:ext cx="31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Cercaria </a:t>
            </a:r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dirty="0"/>
              <a:t>HL6</a:t>
            </a:r>
            <a:endParaRPr lang="en-US" i="1" dirty="0"/>
          </a:p>
          <a:p>
            <a:r>
              <a:rPr lang="en-US" dirty="0"/>
              <a:t>Trematode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67.5%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D8E8E-703B-FA85-46FB-A79219E6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42" y="821877"/>
            <a:ext cx="5330723" cy="294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7F3FD-4CDA-82C3-332B-74822CCC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0" y="4445437"/>
            <a:ext cx="3454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C4179F-72E8-DA28-D894-4290EA1A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96" y="737196"/>
            <a:ext cx="4136804" cy="2960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575D9-E3DE-22F8-D39D-AE430B96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93" y="0"/>
            <a:ext cx="466458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104418" y="79225"/>
            <a:ext cx="1996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/>
              <a:t>Wakame - Alga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FB8E3-562B-576E-B482-0BD55C40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7" y="4404047"/>
            <a:ext cx="37973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AFBEF-C13B-FE1E-001A-DA9C0A69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99" y="3683086"/>
            <a:ext cx="2879694" cy="3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BB5B57-C51B-DF1B-C09D-DDCCF261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45" y="892097"/>
            <a:ext cx="4206217" cy="3009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181160" y="128368"/>
            <a:ext cx="1962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Mutimo</a:t>
            </a:r>
            <a:r>
              <a:rPr lang="en-US" i="1" dirty="0"/>
              <a:t> </a:t>
            </a:r>
            <a:r>
              <a:rPr lang="en-US" i="1" dirty="0" err="1"/>
              <a:t>cylindricus</a:t>
            </a:r>
            <a:endParaRPr lang="en-US" i="1" dirty="0"/>
          </a:p>
          <a:p>
            <a:r>
              <a:rPr lang="en-US" dirty="0"/>
              <a:t>Alga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72.7%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2018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F6DABD-8876-92D7-81DA-BCE454D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1" y="520154"/>
            <a:ext cx="4402848" cy="559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6D802-49B9-E13D-C1EF-F6B71F0D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01" y="3679142"/>
            <a:ext cx="3014992" cy="312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16F8C-72E9-C50F-A0E0-93C38E61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9" y="4483094"/>
            <a:ext cx="1968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10315B-3BBE-E23C-300E-91BE26C1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96" y="902648"/>
            <a:ext cx="4237333" cy="2896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499C1-5EB9-64DF-9530-5E232F88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87" y="3799443"/>
            <a:ext cx="2757885" cy="3058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387954-482C-0AEB-632F-EA791EBBA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472" y="0"/>
            <a:ext cx="52379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3D1C1-46DB-10ED-4402-890E20A6B81D}"/>
              </a:ext>
            </a:extLst>
          </p:cNvPr>
          <p:cNvSpPr txBox="1"/>
          <p:nvPr/>
        </p:nvSpPr>
        <p:spPr>
          <a:xfrm>
            <a:off x="245510" y="149904"/>
            <a:ext cx="3143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Haminoea</a:t>
            </a:r>
            <a:r>
              <a:rPr lang="en-US" i="1" dirty="0"/>
              <a:t> japonica</a:t>
            </a:r>
          </a:p>
          <a:p>
            <a:r>
              <a:rPr lang="en-US" dirty="0"/>
              <a:t>Japanese bubble snail - </a:t>
            </a:r>
            <a:r>
              <a:rPr lang="en-US" dirty="0" err="1"/>
              <a:t>Mollusc</a:t>
            </a:r>
            <a:endParaRPr lang="en-US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43A6D-4409-968B-198B-CE96D5F1235D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Hansen et al. 2013 PLOSONE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144AA-3E0F-B1B1-5BD0-C266398F6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884"/>
            <a:ext cx="4308953" cy="1373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F2B72C-6197-E748-A3CE-8CE4F70D34E9}"/>
              </a:ext>
            </a:extLst>
          </p:cNvPr>
          <p:cNvSpPr txBox="1"/>
          <p:nvPr/>
        </p:nvSpPr>
        <p:spPr>
          <a:xfrm>
            <a:off x="245510" y="3901913"/>
            <a:ext cx="433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65%</a:t>
            </a:r>
          </a:p>
        </p:txBody>
      </p:sp>
    </p:spTree>
    <p:extLst>
      <p:ext uri="{BB962C8B-B14F-4D97-AF65-F5344CB8AC3E}">
        <p14:creationId xmlns:p14="http://schemas.microsoft.com/office/powerpoint/2010/main" val="166871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203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Didemnum</a:t>
            </a:r>
            <a:r>
              <a:rPr lang="en-US" i="1" dirty="0"/>
              <a:t> vexillum</a:t>
            </a:r>
          </a:p>
          <a:p>
            <a:r>
              <a:rPr lang="en-US" dirty="0"/>
              <a:t>Ascidian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88.9%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7" y="149904"/>
            <a:ext cx="485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Stefanik et al 2012 JEMBE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EEABE-BE90-575B-CDF0-B933291C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31" y="3429000"/>
            <a:ext cx="3798331" cy="3798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8DBC5-80ED-6538-27B7-5D507A93C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43" y="5045240"/>
            <a:ext cx="4611289" cy="786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3BC51-7694-98EC-47E1-E4C47585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532" y="519236"/>
            <a:ext cx="7038252" cy="3317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F4112-E3AC-F010-6FD5-95AFD6A58E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79" b="20630"/>
          <a:stretch/>
        </p:blipFill>
        <p:spPr>
          <a:xfrm>
            <a:off x="252520" y="1025913"/>
            <a:ext cx="4572000" cy="3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356</Words>
  <Application>Microsoft Macintosh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LslrbwSTIX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Sotka, Erik</dc:creator>
  <cp:lastModifiedBy>Sotka, Erik</cp:lastModifiedBy>
  <cp:revision>91</cp:revision>
  <dcterms:created xsi:type="dcterms:W3CDTF">2022-10-28T14:48:37Z</dcterms:created>
  <dcterms:modified xsi:type="dcterms:W3CDTF">2022-12-09T21:39:19Z</dcterms:modified>
</cp:coreProperties>
</file>